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35AAA2-876F-4AE2-9E0F-B64465787D7C}">
  <a:tblStyle styleId="{FB35AAA2-876F-4AE2-9E0F-B64465787D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1ec5db27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1ec5db27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1ec5db27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1ec5db27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1ec5db27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1ec5db27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1ec5db27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1ec5db27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1ec5db27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1ec5db27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1ec5db27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1ec5db27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1ec5db2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1ec5db2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1ec5db27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1ec5db27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1ec5db2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1ec5db2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ec5db27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1ec5db27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d326b0bc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d326b0bc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1ec5db27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1ec5db27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1ec5db27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1ec5db27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1ec5db27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1ec5db27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99d646d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99d646d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1ec5db27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1ec5db27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ec5db276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1ec5db276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1ec5db276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1ec5db27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1ec5db27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1ec5db27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1bc9d99b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1bc9d99b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d326b0b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d326b0b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bc9d99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bc9d99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1ec5db2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1ec5db2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1ec5db2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1ec5db2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1ec5db27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1ec5db27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99d646d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99d646d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1ec5db27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1ec5db27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1ec5db27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1ec5db27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lectro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ctromagnetic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hardwar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dware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softwar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ware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irmwar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mwar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outreach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each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1878925" y="1595550"/>
            <a:ext cx="5471100" cy="27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artn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conomic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conomic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go 1 perso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54" y="4282277"/>
            <a:ext cx="420708" cy="4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3262800" y="1163413"/>
            <a:ext cx="2618400" cy="26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Tu foto aquí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376950" y="360005"/>
            <a:ext cx="839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36750" y="3878400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"/>
              <a:buNone/>
              <a:defRPr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536750" y="4307391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"/>
              <a:buNone/>
              <a:defRPr sz="1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impactante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30850" y="526350"/>
            <a:ext cx="8082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4800"/>
              <a:buFont typeface="Roboto"/>
              <a:buNone/>
              <a:defRPr b="1" sz="4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irec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rection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mech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chanic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09700" y="115247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38" name="Google Shape;138;p36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p36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6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36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36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6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MCD(16,4 % 16);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6"/>
          <p:cNvSpPr txBox="1"/>
          <p:nvPr/>
        </p:nvSpPr>
        <p:spPr>
          <a:xfrm>
            <a:off x="5987400" y="128690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MCD(16,4)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16, b = 4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MCD(4,16%4);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51" name="Google Shape;151;p37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37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7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" name="Google Shape;155;p37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7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MCD(16,4 % 16);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987400" y="128690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MCD(16,4)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16, b = 4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MCD(4,16%4);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37"/>
          <p:cNvSpPr txBox="1"/>
          <p:nvPr/>
        </p:nvSpPr>
        <p:spPr>
          <a:xfrm>
            <a:off x="5974175" y="3781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MCD(4,0)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0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(b == 0) return a = return 4;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65" name="Google Shape;165;p38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6" name="Google Shape;166;p38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7" name="Google Shape;1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8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38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38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MCD(16,4 % 16);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8"/>
          <p:cNvSpPr txBox="1"/>
          <p:nvPr/>
        </p:nvSpPr>
        <p:spPr>
          <a:xfrm>
            <a:off x="5987400" y="128690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MCD(16,4)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16, b = 4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MCD(4,16%4) = 4;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78" name="Google Shape;178;p39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" name="Google Shape;179;p39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9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2" name="Google Shape;182;p39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3" name="Google Shape;183;p39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MCD(16,4 % 16) = 4;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90" name="Google Shape;190;p40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40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 = 4;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-1030650" y="12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 </a:t>
            </a:r>
            <a:r>
              <a:rPr lang="es"/>
              <a:t>COMÚN</a:t>
            </a:r>
            <a:endParaRPr/>
          </a:p>
        </p:txBody>
      </p:sp>
      <p:sp>
        <p:nvSpPr>
          <p:cNvPr id="201" name="Google Shape;201;p41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" name="Google Shape;202;p41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MCD(16,4 % 16);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5987400" y="128690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MCD(16,4)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16, b = 4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MCD(4,16%4);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974175" y="3781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MCD(4,0)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0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(b == 0) return a = return 4;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0" y="1937013"/>
            <a:ext cx="49434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5987400" y="-253050"/>
            <a:ext cx="2507400" cy="63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9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MCD(4,0)</a:t>
            </a:r>
            <a:endParaRPr b="1" sz="9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0</a:t>
            </a:r>
            <a:endParaRPr b="1" sz="9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  <p:pic>
        <p:nvPicPr>
          <p:cNvPr id="215" name="Google Shape;215;p42"/>
          <p:cNvPicPr preferRelativeResize="0"/>
          <p:nvPr/>
        </p:nvPicPr>
        <p:blipFill rotWithShape="1">
          <a:blip r:embed="rId3">
            <a:alphaModFix/>
          </a:blip>
          <a:srcRect b="66755" l="0" r="0" t="0"/>
          <a:stretch/>
        </p:blipFill>
        <p:spPr>
          <a:xfrm>
            <a:off x="1056125" y="1775875"/>
            <a:ext cx="2672725" cy="17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2"/>
          <p:cNvSpPr txBox="1"/>
          <p:nvPr/>
        </p:nvSpPr>
        <p:spPr>
          <a:xfrm>
            <a:off x="4097975" y="1856275"/>
            <a:ext cx="38277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Memoria dinámica que permite asignar memoria en tiempo de ejecución.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 el programador el que decide cuando se crean y cuando se destruyen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575" y="1230950"/>
            <a:ext cx="60769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STACK VS HEAP</a:t>
            </a:r>
            <a:endParaRPr/>
          </a:p>
        </p:txBody>
      </p:sp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600" y="1016700"/>
            <a:ext cx="4126194" cy="38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/>
        </p:nvSpPr>
        <p:spPr>
          <a:xfrm>
            <a:off x="5989700" y="1393725"/>
            <a:ext cx="31110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Stack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más rápido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memoria alocada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en bloques continuos.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Heap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permite asignar tamaño en tiempo de ejecución.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Más grande que stack.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No tiene orden de asignación.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Punteros en C</a:t>
            </a:r>
            <a:endParaRPr/>
          </a:p>
        </p:txBody>
      </p:sp>
      <p:sp>
        <p:nvSpPr>
          <p:cNvPr id="235" name="Google Shape;235;p45"/>
          <p:cNvSpPr txBox="1"/>
          <p:nvPr/>
        </p:nvSpPr>
        <p:spPr>
          <a:xfrm>
            <a:off x="1356800" y="784000"/>
            <a:ext cx="58080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 un tipo de dato que almacena una dirección de memoria. Se utiliza para guardar la dirección de  variables.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Permite crear variables en el heap.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50" y="2178125"/>
            <a:ext cx="6245750" cy="24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Punteros en C</a:t>
            </a:r>
            <a:endParaRPr/>
          </a:p>
        </p:txBody>
      </p:sp>
      <p:sp>
        <p:nvSpPr>
          <p:cNvPr id="242" name="Google Shape;242;p46"/>
          <p:cNvSpPr txBox="1"/>
          <p:nvPr/>
        </p:nvSpPr>
        <p:spPr>
          <a:xfrm>
            <a:off x="2144225" y="753150"/>
            <a:ext cx="5462400" cy="23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x = 10;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int* direccion = &amp;x;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*direccion = 5;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//ahora x = 5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&amp;  = dirección de la variable,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*  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= desreferencia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/>
          <p:nvPr>
            <p:ph type="title"/>
          </p:nvPr>
        </p:nvSpPr>
        <p:spPr>
          <a:xfrm>
            <a:off x="112325" y="13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Punteros en C</a:t>
            </a:r>
            <a:endParaRPr/>
          </a:p>
        </p:txBody>
      </p:sp>
      <p:sp>
        <p:nvSpPr>
          <p:cNvPr id="248" name="Google Shape;248;p47"/>
          <p:cNvSpPr txBox="1"/>
          <p:nvPr/>
        </p:nvSpPr>
        <p:spPr>
          <a:xfrm>
            <a:off x="2184125" y="1391075"/>
            <a:ext cx="51966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47"/>
          <p:cNvSpPr txBox="1"/>
          <p:nvPr/>
        </p:nvSpPr>
        <p:spPr>
          <a:xfrm>
            <a:off x="2117650" y="660100"/>
            <a:ext cx="47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Crear variables en el heap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0" name="Google Shape;2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25" y="1357575"/>
            <a:ext cx="6886000" cy="2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pasa cuando ejecutas un programa</a:t>
            </a:r>
            <a:endParaRPr/>
          </a:p>
        </p:txBody>
      </p:sp>
      <p:sp>
        <p:nvSpPr>
          <p:cNvPr id="256" name="Google Shape;256;p48"/>
          <p:cNvSpPr txBox="1"/>
          <p:nvPr/>
        </p:nvSpPr>
        <p:spPr>
          <a:xfrm>
            <a:off x="1733850" y="572700"/>
            <a:ext cx="59880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AutoNum type="arabicPeriod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Se crea un proceso con espacio de direcciones virtuales (MMU)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2.  Se inicializan los punteros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3. Se llama a main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4. Cuando main() termina se llama a exit() para limpiar los recursos.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57" name="Google Shape;257;p48"/>
          <p:cNvGraphicFramePr/>
          <p:nvPr/>
        </p:nvGraphicFramePr>
        <p:xfrm>
          <a:off x="1231575" y="27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{FB35AAA2-876F-4AE2-9E0F-B64465787D7C}</a:tableStyleId>
              </a:tblPr>
              <a:tblGrid>
                <a:gridCol w="3619500"/>
                <a:gridCol w="3619500"/>
              </a:tblGrid>
              <a:tr h="66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IP (Instruction pointer)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Controla que instrucción se ejecuta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SP (stack pointer)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Tope actual del stack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Heap pointer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Inicio del heap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FM (frame pointer)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Marca un punto fijo en el stack mientras la función se ejecuta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Porque es m</a:t>
            </a:r>
            <a:r>
              <a:rPr lang="es"/>
              <a:t>ás rápido el stack que el Heap</a:t>
            </a:r>
            <a:endParaRPr/>
          </a:p>
        </p:txBody>
      </p:sp>
      <p:sp>
        <p:nvSpPr>
          <p:cNvPr id="263" name="Google Shape;263;p49"/>
          <p:cNvSpPr txBox="1"/>
          <p:nvPr>
            <p:ph idx="1" type="subTitle"/>
          </p:nvPr>
        </p:nvSpPr>
        <p:spPr>
          <a:xfrm>
            <a:off x="1742150" y="1396450"/>
            <a:ext cx="6761400" cy="31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Memoria contigua =&gt; M</a:t>
            </a:r>
            <a:r>
              <a:rPr lang="es"/>
              <a:t>ás fácil uso de la cache.</a:t>
            </a:r>
            <a:endParaRPr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Asignación de memoria en Heap, proceso complicado,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encontrar zona </a:t>
            </a:r>
            <a:r>
              <a:rPr lang="es"/>
              <a:t>vacía</a:t>
            </a:r>
            <a:r>
              <a:rPr lang="es"/>
              <a:t>  de RAM lo suficientemente grande y asignarla.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3.Eliminación de memoria en HEAP más costoso que en el Stack, debido a que stack = mover stack pointer.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HEAP = lo marca como libre, lo añade a la lista de bloques libres y puede ser que lo fusione con los bloques contiguos.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269" name="Google Shape;269;p50"/>
          <p:cNvSpPr txBox="1"/>
          <p:nvPr/>
        </p:nvSpPr>
        <p:spPr>
          <a:xfrm>
            <a:off x="2065800" y="1121850"/>
            <a:ext cx="53652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Una </a:t>
            </a:r>
            <a:r>
              <a:rPr b="1" lang="es" sz="1100">
                <a:solidFill>
                  <a:schemeClr val="dk1"/>
                </a:solidFill>
              </a:rPr>
              <a:t>función</a:t>
            </a:r>
            <a:r>
              <a:rPr lang="es" sz="1100">
                <a:solidFill>
                  <a:schemeClr val="dk1"/>
                </a:solidFill>
              </a:rPr>
              <a:t> es un </a:t>
            </a:r>
            <a:r>
              <a:rPr b="1" lang="es" sz="1100">
                <a:solidFill>
                  <a:schemeClr val="dk1"/>
                </a:solidFill>
              </a:rPr>
              <a:t>bloque de código reutilizable</a:t>
            </a:r>
            <a:r>
              <a:rPr lang="es" sz="1100">
                <a:solidFill>
                  <a:schemeClr val="dk1"/>
                </a:solidFill>
              </a:rPr>
              <a:t> que: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Puede recibir </a:t>
            </a:r>
            <a:r>
              <a:rPr b="1" lang="es" sz="1100">
                <a:solidFill>
                  <a:schemeClr val="dk1"/>
                </a:solidFill>
              </a:rPr>
              <a:t>parámetros</a:t>
            </a:r>
            <a:r>
              <a:rPr lang="es" sz="1100">
                <a:solidFill>
                  <a:schemeClr val="dk1"/>
                </a:solidFill>
              </a:rPr>
              <a:t> (entradas).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Puede devolver un </a:t>
            </a:r>
            <a:r>
              <a:rPr b="1" lang="es" sz="1100">
                <a:solidFill>
                  <a:schemeClr val="dk1"/>
                </a:solidFill>
              </a:rPr>
              <a:t>valor</a:t>
            </a:r>
            <a:r>
              <a:rPr lang="es" sz="1100">
                <a:solidFill>
                  <a:schemeClr val="dk1"/>
                </a:solidFill>
              </a:rPr>
              <a:t> (opcional).</a:t>
            </a:r>
            <a:br>
              <a:rPr lang="e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Permite organizar mejor el código y </a:t>
            </a:r>
            <a:r>
              <a:rPr b="1" lang="es" sz="1100">
                <a:solidFill>
                  <a:schemeClr val="dk1"/>
                </a:solidFill>
              </a:rPr>
              <a:t>evitar repetir instrucciones</a:t>
            </a:r>
            <a:r>
              <a:rPr lang="e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Cada función tiene un nombre, un nº de </a:t>
            </a:r>
            <a:r>
              <a:rPr lang="es" sz="1100">
                <a:solidFill>
                  <a:schemeClr val="dk1"/>
                </a:solidFill>
              </a:rPr>
              <a:t>parámetros</a:t>
            </a:r>
            <a:r>
              <a:rPr lang="es" sz="1100">
                <a:solidFill>
                  <a:schemeClr val="dk1"/>
                </a:solidFill>
              </a:rPr>
              <a:t> y un tipo de devolución.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0" name="Google Shape;270;p50"/>
          <p:cNvSpPr txBox="1"/>
          <p:nvPr/>
        </p:nvSpPr>
        <p:spPr>
          <a:xfrm>
            <a:off x="1987200" y="2905275"/>
            <a:ext cx="55224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main(){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return 0;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1" name="Google Shape;271;p50"/>
          <p:cNvSpPr txBox="1"/>
          <p:nvPr/>
        </p:nvSpPr>
        <p:spPr>
          <a:xfrm>
            <a:off x="3202225" y="3743475"/>
            <a:ext cx="43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 (*ptr)(void*) = &amp;main;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>
            <p:ph type="title"/>
          </p:nvPr>
        </p:nvSpPr>
        <p:spPr>
          <a:xfrm>
            <a:off x="311700" y="124450"/>
            <a:ext cx="8520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277" name="Google Shape;277;p51"/>
          <p:cNvSpPr txBox="1"/>
          <p:nvPr/>
        </p:nvSpPr>
        <p:spPr>
          <a:xfrm>
            <a:off x="390150" y="1333350"/>
            <a:ext cx="55224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Se puede devolver cualquier tipo de dato, incluso creados por ti mismo o nada.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void -&gt; devuelve nada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int, float, char, double, bool…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p51"/>
          <p:cNvSpPr txBox="1"/>
          <p:nvPr/>
        </p:nvSpPr>
        <p:spPr>
          <a:xfrm>
            <a:off x="1085525" y="886100"/>
            <a:ext cx="445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Retornos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412900" y="620925"/>
            <a:ext cx="57408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suma(int a,int b){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return a + b;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600" y="2085300"/>
            <a:ext cx="4725624" cy="26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286" name="Google Shape;286;p52"/>
          <p:cNvSpPr txBox="1"/>
          <p:nvPr/>
        </p:nvSpPr>
        <p:spPr>
          <a:xfrm>
            <a:off x="390150" y="1333350"/>
            <a:ext cx="55224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Tienes que especificar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qué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parámetros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esperas.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1085525" y="886100"/>
            <a:ext cx="445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52"/>
          <p:cNvSpPr txBox="1"/>
          <p:nvPr/>
        </p:nvSpPr>
        <p:spPr>
          <a:xfrm>
            <a:off x="4487775" y="1872350"/>
            <a:ext cx="57408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suma(int a,int b){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return a + b;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float sumaf(float a, float b){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return a + b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" name="Google Shape;289;p52"/>
          <p:cNvSpPr txBox="1"/>
          <p:nvPr/>
        </p:nvSpPr>
        <p:spPr>
          <a:xfrm>
            <a:off x="509975" y="1872350"/>
            <a:ext cx="35334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pasas un valor a una función se crea una copia de la variable acaso:</a:t>
            </a:r>
            <a:endParaRPr sz="17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suma(int *a,int *b){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return *a + *b;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x = 4; int y = 7;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resultado = suma(&amp;x,&amp;y);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295" name="Google Shape;295;p53"/>
          <p:cNvSpPr txBox="1"/>
          <p:nvPr/>
        </p:nvSpPr>
        <p:spPr>
          <a:xfrm>
            <a:off x="390150" y="1333350"/>
            <a:ext cx="55224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Tienes que especificar qué parámetros esperas.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1085525" y="886100"/>
            <a:ext cx="445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4487775" y="1872350"/>
            <a:ext cx="57408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suma(int a[]){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return a[0] + a[1];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float sumaf(float a, float b){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return a + b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53"/>
          <p:cNvSpPr txBox="1"/>
          <p:nvPr/>
        </p:nvSpPr>
        <p:spPr>
          <a:xfrm>
            <a:off x="509975" y="1872350"/>
            <a:ext cx="35334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pasas un valor a una función se crea una copia de la variable acaso:</a:t>
            </a:r>
            <a:endParaRPr sz="17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suma(int *a,int *b){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return *a + *b;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x = 4; int y = 7;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resultado = suma(&amp;x,&amp;y);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>
            <p:ph type="title"/>
          </p:nvPr>
        </p:nvSpPr>
        <p:spPr>
          <a:xfrm>
            <a:off x="189075" y="5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304" name="Google Shape;304;p54"/>
          <p:cNvSpPr txBox="1"/>
          <p:nvPr>
            <p:ph idx="1" type="subTitle"/>
          </p:nvPr>
        </p:nvSpPr>
        <p:spPr>
          <a:xfrm>
            <a:off x="605325" y="750975"/>
            <a:ext cx="83673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4"/>
          <p:cNvSpPr txBox="1"/>
          <p:nvPr/>
        </p:nvSpPr>
        <p:spPr>
          <a:xfrm>
            <a:off x="1493275" y="763800"/>
            <a:ext cx="67530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Lista enlazada: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Crear un programa donde desde la terminal puedas hacer lo siguiente: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-Checkear  el tamaño de la lista enlazada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-Printear en orden la lista enlazada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-Añadir un elemento (Principio,fin, posicion intermedia)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-Eliminar un elemento(principio,fin,posicion) y por valor es decir decirle un num y que elimine o el primero que encuentre o todos los que haya en la lista.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54"/>
          <p:cNvSpPr txBox="1"/>
          <p:nvPr/>
        </p:nvSpPr>
        <p:spPr>
          <a:xfrm>
            <a:off x="2474325" y="3617075"/>
            <a:ext cx="462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struct typedef node{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num;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struct node* next;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}node;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funciona la memoria en C</a:t>
            </a:r>
            <a:endParaRPr/>
          </a:p>
        </p:txBody>
      </p:sp>
      <p:pic>
        <p:nvPicPr>
          <p:cNvPr id="80" name="Google Shape;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875" y="1469850"/>
            <a:ext cx="1817650" cy="34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9"/>
          <p:cNvSpPr/>
          <p:nvPr/>
        </p:nvSpPr>
        <p:spPr>
          <a:xfrm>
            <a:off x="3964575" y="929150"/>
            <a:ext cx="1817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RodData (Read Only data)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  <p:pic>
        <p:nvPicPr>
          <p:cNvPr id="87" name="Google Shape;87;p30"/>
          <p:cNvPicPr preferRelativeResize="0"/>
          <p:nvPr/>
        </p:nvPicPr>
        <p:blipFill rotWithShape="1">
          <a:blip r:embed="rId3">
            <a:alphaModFix/>
          </a:blip>
          <a:srcRect b="0" l="0" r="0" t="80203"/>
          <a:stretch/>
        </p:blipFill>
        <p:spPr>
          <a:xfrm>
            <a:off x="648525" y="1642798"/>
            <a:ext cx="4113975" cy="1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0"/>
          <p:cNvSpPr txBox="1"/>
          <p:nvPr/>
        </p:nvSpPr>
        <p:spPr>
          <a:xfrm>
            <a:off x="5219450" y="1484300"/>
            <a:ext cx="33891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Aquí se almacenan las instrucciones del código que tienen que ser ejecutadas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  <p:pic>
        <p:nvPicPr>
          <p:cNvPr id="94" name="Google Shape;94;p31"/>
          <p:cNvPicPr preferRelativeResize="0"/>
          <p:nvPr/>
        </p:nvPicPr>
        <p:blipFill rotWithShape="1">
          <a:blip r:embed="rId3">
            <a:alphaModFix/>
          </a:blip>
          <a:srcRect b="36711" l="0" r="0" t="43103"/>
          <a:stretch/>
        </p:blipFill>
        <p:spPr>
          <a:xfrm>
            <a:off x="728275" y="1337925"/>
            <a:ext cx="4113975" cy="15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/>
          <p:nvPr/>
        </p:nvSpPr>
        <p:spPr>
          <a:xfrm>
            <a:off x="5260950" y="1260300"/>
            <a:ext cx="3930900" cy="3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Aquí se van guardando las llamadas a la función y las variables locales.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locales = variables que tienen un scope de vida.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x = 5;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}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printf(“%d”,x);</a:t>
            </a: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s" sz="2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//ERROR!!!</a:t>
            </a:r>
            <a:endParaRPr b="1"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x = 3;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  <p:pic>
        <p:nvPicPr>
          <p:cNvPr id="101" name="Google Shape;101;p32"/>
          <p:cNvPicPr preferRelativeResize="0"/>
          <p:nvPr/>
        </p:nvPicPr>
        <p:blipFill rotWithShape="1">
          <a:blip r:embed="rId3">
            <a:alphaModFix/>
          </a:blip>
          <a:srcRect b="21136" l="0" r="0" t="64255"/>
          <a:stretch/>
        </p:blipFill>
        <p:spPr>
          <a:xfrm>
            <a:off x="688400" y="1542551"/>
            <a:ext cx="4113975" cy="11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2"/>
          <p:cNvSpPr txBox="1"/>
          <p:nvPr/>
        </p:nvSpPr>
        <p:spPr>
          <a:xfrm>
            <a:off x="5211175" y="1617025"/>
            <a:ext cx="33891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Aquí se almacenan todas las variables globales.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3"/>
          <p:cNvSpPr/>
          <p:nvPr/>
        </p:nvSpPr>
        <p:spPr>
          <a:xfrm>
            <a:off x="2040825" y="1816800"/>
            <a:ext cx="3177300" cy="19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Roboto Light"/>
                <a:ea typeface="Roboto Light"/>
                <a:cs typeface="Roboto Light"/>
                <a:sym typeface="Roboto Light"/>
              </a:rPr>
              <a:t>RodData (Read Only data)</a:t>
            </a:r>
            <a:endParaRPr sz="2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33"/>
          <p:cNvSpPr txBox="1"/>
          <p:nvPr/>
        </p:nvSpPr>
        <p:spPr>
          <a:xfrm>
            <a:off x="5674450" y="2181850"/>
            <a:ext cx="26547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Constantes del programa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33"/>
          <p:cNvSpPr txBox="1"/>
          <p:nvPr>
            <p:ph type="title"/>
          </p:nvPr>
        </p:nvSpPr>
        <p:spPr>
          <a:xfrm>
            <a:off x="270225" y="52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funciona la memoria en 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15" name="Google Shape;115;p34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Global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 = 4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" name="Google Shape;116;p34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" name="Google Shape;1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1" y="1386054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4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" name="Google Shape;119;p34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" name="Google Shape;120;p34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  <p:sp>
        <p:nvSpPr>
          <p:cNvPr id="126" name="Google Shape;126;p35"/>
          <p:cNvSpPr/>
          <p:nvPr/>
        </p:nvSpPr>
        <p:spPr>
          <a:xfrm>
            <a:off x="5945375" y="3889750"/>
            <a:ext cx="2565000" cy="957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Global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5971950" y="0"/>
            <a:ext cx="2538300" cy="388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5" y="1394350"/>
            <a:ext cx="5667149" cy="24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5"/>
          <p:cNvSpPr txBox="1"/>
          <p:nvPr/>
        </p:nvSpPr>
        <p:spPr>
          <a:xfrm>
            <a:off x="695575" y="821650"/>
            <a:ext cx="22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M.C.D(8,16)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35"/>
          <p:cNvSpPr txBox="1"/>
          <p:nvPr/>
        </p:nvSpPr>
        <p:spPr>
          <a:xfrm>
            <a:off x="5971950" y="2932650"/>
            <a:ext cx="25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35"/>
          <p:cNvSpPr txBox="1"/>
          <p:nvPr/>
        </p:nvSpPr>
        <p:spPr>
          <a:xfrm>
            <a:off x="5974175" y="3104400"/>
            <a:ext cx="2507400" cy="7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Main()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numero_elegido,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resultado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5"/>
          <p:cNvSpPr txBox="1"/>
          <p:nvPr/>
        </p:nvSpPr>
        <p:spPr>
          <a:xfrm>
            <a:off x="5974175" y="2195650"/>
            <a:ext cx="2507400" cy="89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</a:t>
            </a: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MCD(4,16)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 = 4, b = 16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return MCD(16,4);</a:t>
            </a:r>
            <a:endParaRPr b="1" sz="13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1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